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8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4C316B-D9D1-459D-8208-CAB7AECD4731}"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3979914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4C316B-D9D1-459D-8208-CAB7AECD4731}"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3061654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4C316B-D9D1-459D-8208-CAB7AECD4731}"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2249331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4C316B-D9D1-459D-8208-CAB7AECD4731}"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3229097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C316B-D9D1-459D-8208-CAB7AECD4731}"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232806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4C316B-D9D1-459D-8208-CAB7AECD4731}"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415006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4C316B-D9D1-459D-8208-CAB7AECD4731}"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7627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4C316B-D9D1-459D-8208-CAB7AECD4731}"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1841515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C316B-D9D1-459D-8208-CAB7AECD4731}"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292257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C316B-D9D1-459D-8208-CAB7AECD4731}"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3133803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C316B-D9D1-459D-8208-CAB7AECD4731}"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21A1B-8152-4BC6-A52E-0CFB7CB2075F}" type="slidenum">
              <a:rPr lang="en-US" smtClean="0"/>
              <a:t>‹#›</a:t>
            </a:fld>
            <a:endParaRPr lang="en-US"/>
          </a:p>
        </p:txBody>
      </p:sp>
    </p:spTree>
    <p:extLst>
      <p:ext uri="{BB962C8B-B14F-4D97-AF65-F5344CB8AC3E}">
        <p14:creationId xmlns:p14="http://schemas.microsoft.com/office/powerpoint/2010/main" val="28904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C316B-D9D1-459D-8208-CAB7AECD4731}" type="datetimeFigureOut">
              <a:rPr lang="en-US" smtClean="0"/>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21A1B-8152-4BC6-A52E-0CFB7CB2075F}" type="slidenum">
              <a:rPr lang="en-US" smtClean="0"/>
              <a:t>‹#›</a:t>
            </a:fld>
            <a:endParaRPr lang="en-US"/>
          </a:p>
        </p:txBody>
      </p:sp>
    </p:spTree>
    <p:extLst>
      <p:ext uri="{BB962C8B-B14F-4D97-AF65-F5344CB8AC3E}">
        <p14:creationId xmlns:p14="http://schemas.microsoft.com/office/powerpoint/2010/main" val="3141125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1.wav"/><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3505200"/>
          </a:xfrm>
        </p:spPr>
        <p:txBody>
          <a:bodyPr>
            <a:normAutofit/>
          </a:bodyPr>
          <a:lstStyle/>
          <a:p>
            <a:r>
              <a:rPr lang="en-US" sz="8000" dirty="0" smtClean="0">
                <a:latin typeface="Algerian" pitchFamily="82" charset="0"/>
              </a:rPr>
              <a:t>The American Civil War</a:t>
            </a:r>
            <a:endParaRPr lang="en-US" sz="8000" dirty="0">
              <a:latin typeface="Algerian" pitchFamily="82" charset="0"/>
            </a:endParaRPr>
          </a:p>
        </p:txBody>
      </p:sp>
      <p:sp>
        <p:nvSpPr>
          <p:cNvPr id="3" name="Subtitle 2"/>
          <p:cNvSpPr>
            <a:spLocks noGrp="1"/>
          </p:cNvSpPr>
          <p:nvPr>
            <p:ph type="subTitle" idx="1"/>
          </p:nvPr>
        </p:nvSpPr>
        <p:spPr>
          <a:xfrm>
            <a:off x="1447800" y="3124200"/>
            <a:ext cx="6400800" cy="1752600"/>
          </a:xfrm>
        </p:spPr>
        <p:txBody>
          <a:bodyPr>
            <a:normAutofit/>
          </a:bodyPr>
          <a:lstStyle/>
          <a:p>
            <a:r>
              <a:rPr lang="en-US" sz="2000" dirty="0" smtClean="0">
                <a:solidFill>
                  <a:schemeClr val="tx1"/>
                </a:solidFill>
                <a:latin typeface="Algerian" pitchFamily="82" charset="0"/>
              </a:rPr>
              <a:t>By: Tim Callery</a:t>
            </a:r>
            <a:endParaRPr lang="en-US" sz="2000" dirty="0">
              <a:solidFill>
                <a:schemeClr val="tx1"/>
              </a:solidFill>
              <a:latin typeface="Algerian" pitchFamily="82"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5617" y="3351320"/>
            <a:ext cx="2790954" cy="270526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484753"/>
            <a:ext cx="3195332" cy="24384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3053625"/>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drumroll.wav"/>
          </p:stSnd>
        </p:sndAc>
      </p:transition>
    </mc:Choice>
    <mc:Fallback xmlns="">
      <p:transition spd="slow">
        <p:fade/>
        <p:sndAc>
          <p:stSnd>
            <p:snd r:embed="rId6"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normAutofit fontScale="90000"/>
          </a:bodyPr>
          <a:lstStyle/>
          <a:p>
            <a:r>
              <a:rPr lang="en-US" dirty="0" smtClean="0">
                <a:latin typeface="Algerian" pitchFamily="82" charset="0"/>
              </a:rPr>
              <a:t>Secession of States From the Union</a:t>
            </a:r>
            <a:endParaRPr lang="en-US" dirty="0">
              <a:latin typeface="Algerian" pitchFamily="82" charset="0"/>
            </a:endParaRPr>
          </a:p>
        </p:txBody>
      </p:sp>
      <p:sp>
        <p:nvSpPr>
          <p:cNvPr id="3" name="Content Placeholder 2"/>
          <p:cNvSpPr>
            <a:spLocks noGrp="1"/>
          </p:cNvSpPr>
          <p:nvPr>
            <p:ph idx="1"/>
          </p:nvPr>
        </p:nvSpPr>
        <p:spPr>
          <a:xfrm>
            <a:off x="0" y="1219200"/>
            <a:ext cx="9144000" cy="5638800"/>
          </a:xfrm>
        </p:spPr>
        <p:txBody>
          <a:bodyPr>
            <a:noAutofit/>
          </a:bodyPr>
          <a:lstStyle/>
          <a:p>
            <a:pPr marL="0" indent="0">
              <a:buNone/>
            </a:pPr>
            <a:r>
              <a:rPr lang="en-US" sz="1800" dirty="0" smtClean="0">
                <a:latin typeface="Baskerville Old Face" pitchFamily="18" charset="0"/>
                <a:ea typeface="Batang" pitchFamily="18" charset="-127"/>
              </a:rPr>
              <a:t>“A house divided cannot stand”- This quote was said by Abraham Lincoln during his time working in the state government of Illinois. This was a phrase that Lincoln said about the fierce divide in between the North and the South in the country at the time. The southern states had not seceded yet, but once Lincoln was elected president after the election of 1860, the match was lit. Lincoln was not an abolitionist though. One abolitionist actually said the Lincoln was; “…a first rate, second rate man.” because he did not completely support the abolition movement [abolishing slavery]. He only wanted to stop the expansion of slavery into the western territories that would soon become states. The boiling pot of secession was the southern state of South Carolina. South Carolina’s cities had many revolts and anti-Lincoln protests in between the time that Lincoln was elected, and when South Carolina seceded. South Carolina finally seceded on Dec. 20</a:t>
            </a:r>
            <a:r>
              <a:rPr lang="en-US" sz="1800" baseline="30000" dirty="0" smtClean="0">
                <a:latin typeface="Baskerville Old Face" pitchFamily="18" charset="0"/>
                <a:ea typeface="Batang" pitchFamily="18" charset="-127"/>
              </a:rPr>
              <a:t>th</a:t>
            </a:r>
            <a:r>
              <a:rPr lang="en-US" sz="1800" dirty="0" smtClean="0">
                <a:latin typeface="Baskerville Old Face" pitchFamily="18" charset="0"/>
                <a:ea typeface="Batang" pitchFamily="18" charset="-127"/>
              </a:rPr>
              <a:t>, 1860. Six more southern states seceded after South Carolina in this order; Mississippi, Florida, Alabama, Georgia, Louisiana, and then after being pressured by the other southern states, Texas. After the attack on Fort Sumter four more states seceded in this order; Virginia, Arkansas, North Carolina, and then Tennessee. These eleven states formed the Provisional Confederate States of America. They drafted a constitution that was the same as the U.S. Constitution except; it gave more power to the states, outlawed foreign slave trade, and gave the president a six year term. The people elected Mississippian from Vicksburg, named; Jefferson Davis, as the president of the Provisional Confederate States of America [The C.S.A.]. The new capital of the C.S.A. was put in Richmond, Virginia. The C.S.A. formed a small army to defend the incoming, behemoth U.S.A. army that is defending and supporting the 23 states that stayed in the Union, including 5 border states……..</a:t>
            </a:r>
            <a:endParaRPr lang="en-US" sz="1800" dirty="0">
              <a:latin typeface="Baskerville Old Face" pitchFamily="18" charset="0"/>
              <a:ea typeface="Batang" pitchFamily="18" charset="-127"/>
            </a:endParaRPr>
          </a:p>
        </p:txBody>
      </p:sp>
    </p:spTree>
    <p:extLst>
      <p:ext uri="{BB962C8B-B14F-4D97-AF65-F5344CB8AC3E}">
        <p14:creationId xmlns:p14="http://schemas.microsoft.com/office/powerpoint/2010/main" val="3712441280"/>
      </p:ext>
    </p:extLst>
  </p:cSld>
  <p:clrMapOvr>
    <a:masterClrMapping/>
  </p:clrMapOvr>
  <mc:AlternateContent xmlns:mc="http://schemas.openxmlformats.org/markup-compatibility/2006">
    <mc:Choice xmlns:p14="http://schemas.microsoft.com/office/powerpoint/2010/main" Requires="p14">
      <p:transition spd="slow" p14:dur="1200">
        <p14:prism/>
        <p:sndAc>
          <p:stSnd>
            <p:snd r:embed="rId2" name="hammer.wav"/>
          </p:stSnd>
        </p:sndAc>
      </p:transition>
    </mc:Choice>
    <mc:Fallback>
      <p:transition spd="slow">
        <p:fade/>
        <p:sndAc>
          <p:stSnd>
            <p:snd r:embed="rId2"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524000"/>
          </a:xfrm>
        </p:spPr>
        <p:txBody>
          <a:bodyPr>
            <a:noAutofit/>
          </a:bodyPr>
          <a:lstStyle/>
          <a:p>
            <a:r>
              <a:rPr lang="en-US" sz="5400" dirty="0" smtClean="0">
                <a:latin typeface="Algerian" pitchFamily="82" charset="0"/>
              </a:rPr>
              <a:t>Map of the Union and the Confederacy</a:t>
            </a:r>
            <a:endParaRPr lang="en-US" sz="5400" dirty="0">
              <a:latin typeface="Algerian" pitchFamily="82" charset="0"/>
            </a:endParaRPr>
          </a:p>
        </p:txBody>
      </p:sp>
      <p:pic>
        <p:nvPicPr>
          <p:cNvPr id="4"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81000" y="1752600"/>
            <a:ext cx="8288606" cy="49196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69403012"/>
      </p:ext>
    </p:extLst>
  </p:cSld>
  <p:clrMapOvr>
    <a:masterClrMapping/>
  </p:clrMapOvr>
  <mc:AlternateContent xmlns:mc="http://schemas.openxmlformats.org/markup-compatibility/2006">
    <mc:Choice xmlns:p14="http://schemas.microsoft.com/office/powerpoint/2010/main" Requires="p14">
      <p:transition spd="slow" p14:dur="1200">
        <p14:flip dir="r"/>
        <p:sndAc>
          <p:stSnd>
            <p:snd r:embed="rId2" name="whoosh.wav"/>
          </p:stSnd>
        </p:sndAc>
      </p:transition>
    </mc:Choice>
    <mc:Fallback>
      <p:transition spd="slow">
        <p:fade/>
        <p:sndAc>
          <p:stSnd>
            <p:snd r:embed="rId2"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lgerian" pitchFamily="82" charset="0"/>
              </a:rPr>
              <a:t>The First Battle of Bull Run</a:t>
            </a:r>
            <a:endParaRPr lang="en-US" dirty="0">
              <a:latin typeface="Algerian" pitchFamily="82" charset="0"/>
            </a:endParaRPr>
          </a:p>
        </p:txBody>
      </p:sp>
      <p:sp>
        <p:nvSpPr>
          <p:cNvPr id="3" name="Content Placeholder 2"/>
          <p:cNvSpPr>
            <a:spLocks noGrp="1"/>
          </p:cNvSpPr>
          <p:nvPr>
            <p:ph idx="1"/>
          </p:nvPr>
        </p:nvSpPr>
        <p:spPr>
          <a:xfrm>
            <a:off x="304800" y="1600200"/>
            <a:ext cx="8382000" cy="5105400"/>
          </a:xfrm>
        </p:spPr>
        <p:txBody>
          <a:bodyPr>
            <a:normAutofit lnSpcReduction="10000"/>
          </a:bodyPr>
          <a:lstStyle/>
          <a:p>
            <a:pPr marL="0" indent="0">
              <a:buNone/>
            </a:pPr>
            <a:r>
              <a:rPr lang="en-US" sz="1600" dirty="0" smtClean="0">
                <a:latin typeface="Baskerville Old Face" pitchFamily="18" charset="0"/>
              </a:rPr>
              <a:t>The First Battle of Bull Run [Manassas] was fought on July 21, 1861. It was the first major conflict of the Civil War. Manassas Junction is located southwest of Harper’s Ferry. Around the junction, where the battle was fought, it is mostly farmland with some spread out houses. The battlefield has a few low hills on it, including; Henry Hill, Matthews Hill, Bald Hill, </a:t>
            </a:r>
            <a:r>
              <a:rPr lang="en-US" sz="1600" dirty="0" err="1" smtClean="0">
                <a:latin typeface="Baskerville Old Face" pitchFamily="18" charset="0"/>
              </a:rPr>
              <a:t>Dogan</a:t>
            </a:r>
            <a:r>
              <a:rPr lang="en-US" sz="1600" dirty="0" smtClean="0">
                <a:latin typeface="Baskerville Old Face" pitchFamily="18" charset="0"/>
              </a:rPr>
              <a:t> Ridge, and Chinn Ridge. At the beginning of the battle the Union troops surrounded Henry Hill and trapped the Confederates, but once General Johnson’s reinforcements came from the Shenandoah Valley, the Confederates attacked the Union troops on Matthew’s Hill </a:t>
            </a:r>
          </a:p>
          <a:p>
            <a:pPr marL="0" indent="0">
              <a:buNone/>
            </a:pPr>
            <a:r>
              <a:rPr lang="en-US" sz="1600" dirty="0" smtClean="0">
                <a:latin typeface="Baskerville Old Face" pitchFamily="18" charset="0"/>
              </a:rPr>
              <a:t>and pushed them north. It was a stunning, and unexpected</a:t>
            </a:r>
          </a:p>
          <a:p>
            <a:pPr marL="0" indent="0">
              <a:buNone/>
            </a:pPr>
            <a:r>
              <a:rPr lang="en-US" sz="1600" dirty="0" smtClean="0">
                <a:latin typeface="Baskerville Old Face" pitchFamily="18" charset="0"/>
              </a:rPr>
              <a:t>Confederate victory. Many Northerners were shocked at</a:t>
            </a:r>
          </a:p>
          <a:p>
            <a:pPr marL="0" indent="0">
              <a:buNone/>
            </a:pPr>
            <a:r>
              <a:rPr lang="en-US" sz="1600" dirty="0" smtClean="0">
                <a:latin typeface="Baskerville Old Face" pitchFamily="18" charset="0"/>
              </a:rPr>
              <a:t>the defeat of their superior army. The Union retreat from</a:t>
            </a:r>
          </a:p>
          <a:p>
            <a:pPr marL="0" indent="0">
              <a:buNone/>
            </a:pPr>
            <a:r>
              <a:rPr lang="en-US" sz="1600" dirty="0" smtClean="0">
                <a:latin typeface="Baskerville Old Face" pitchFamily="18" charset="0"/>
              </a:rPr>
              <a:t>Manassas was called “The Great Skedaddle”. It was called </a:t>
            </a:r>
          </a:p>
          <a:p>
            <a:pPr marL="0" indent="0">
              <a:buNone/>
            </a:pPr>
            <a:r>
              <a:rPr lang="en-US" sz="1600" dirty="0" smtClean="0">
                <a:latin typeface="Baskerville Old Face" pitchFamily="18" charset="0"/>
              </a:rPr>
              <a:t>so because many civilians and politicians came to the battle-</a:t>
            </a:r>
          </a:p>
          <a:p>
            <a:pPr marL="0" indent="0">
              <a:buNone/>
            </a:pPr>
            <a:r>
              <a:rPr lang="en-US" sz="1600" dirty="0">
                <a:latin typeface="Baskerville Old Face" pitchFamily="18" charset="0"/>
              </a:rPr>
              <a:t>f</a:t>
            </a:r>
            <a:r>
              <a:rPr lang="en-US" sz="1600" dirty="0" smtClean="0">
                <a:latin typeface="Baskerville Old Face" pitchFamily="18" charset="0"/>
              </a:rPr>
              <a:t>ield to watch an expected grand Union victory. These civilians</a:t>
            </a:r>
          </a:p>
          <a:p>
            <a:pPr marL="0" indent="0">
              <a:buNone/>
            </a:pPr>
            <a:r>
              <a:rPr lang="en-US" sz="1600" dirty="0" smtClean="0">
                <a:latin typeface="Baskerville Old Face" pitchFamily="18" charset="0"/>
              </a:rPr>
              <a:t>Were entangled with the retreating Union troops, and that caused </a:t>
            </a:r>
            <a:endParaRPr lang="en-US" sz="1600" dirty="0" smtClean="0">
              <a:latin typeface="Baskerville Old Face" pitchFamily="18" charset="0"/>
            </a:endParaRPr>
          </a:p>
          <a:p>
            <a:pPr marL="0" indent="0">
              <a:buNone/>
            </a:pPr>
            <a:r>
              <a:rPr lang="en-US" sz="1600" dirty="0" smtClean="0">
                <a:latin typeface="Baskerville Old Face" pitchFamily="18" charset="0"/>
              </a:rPr>
              <a:t>trouble </a:t>
            </a:r>
            <a:r>
              <a:rPr lang="en-US" sz="1600" dirty="0" smtClean="0">
                <a:latin typeface="Baskerville Old Face" pitchFamily="18" charset="0"/>
              </a:rPr>
              <a:t>because the roads got clogged up, and were full. </a:t>
            </a:r>
            <a:endParaRPr lang="en-US" sz="1600" dirty="0" smtClean="0">
              <a:latin typeface="Baskerville Old Face" pitchFamily="18" charset="0"/>
            </a:endParaRPr>
          </a:p>
          <a:p>
            <a:pPr marL="0" indent="0">
              <a:buNone/>
            </a:pPr>
            <a:r>
              <a:rPr lang="en-US" sz="1600" dirty="0" smtClean="0">
                <a:latin typeface="Baskerville Old Face" pitchFamily="18" charset="0"/>
              </a:rPr>
              <a:t>The </a:t>
            </a:r>
            <a:r>
              <a:rPr lang="en-US" sz="1600" dirty="0" smtClean="0">
                <a:latin typeface="Baskerville Old Face" pitchFamily="18" charset="0"/>
              </a:rPr>
              <a:t>casualties at Bull Run may not </a:t>
            </a:r>
            <a:r>
              <a:rPr lang="en-US" sz="1600" dirty="0" smtClean="0">
                <a:latin typeface="Baskerville Old Face" pitchFamily="18" charset="0"/>
              </a:rPr>
              <a:t>have </a:t>
            </a:r>
            <a:r>
              <a:rPr lang="en-US" sz="1600" dirty="0" smtClean="0">
                <a:latin typeface="Baskerville Old Face" pitchFamily="18" charset="0"/>
              </a:rPr>
              <a:t>been that </a:t>
            </a:r>
            <a:r>
              <a:rPr lang="en-US" sz="1600" dirty="0" smtClean="0">
                <a:latin typeface="Baskerville Old Face" pitchFamily="18" charset="0"/>
              </a:rPr>
              <a:t>high</a:t>
            </a:r>
          </a:p>
          <a:p>
            <a:pPr marL="0" indent="0">
              <a:buNone/>
            </a:pPr>
            <a:r>
              <a:rPr lang="en-US" sz="1600" dirty="0" smtClean="0">
                <a:latin typeface="Baskerville Old Face" pitchFamily="18" charset="0"/>
              </a:rPr>
              <a:t>compared </a:t>
            </a:r>
            <a:r>
              <a:rPr lang="en-US" sz="1600" dirty="0" smtClean="0">
                <a:latin typeface="Baskerville Old Face" pitchFamily="18" charset="0"/>
              </a:rPr>
              <a:t>to future </a:t>
            </a:r>
            <a:r>
              <a:rPr lang="en-US" sz="1600" dirty="0" smtClean="0">
                <a:latin typeface="Baskerville Old Face" pitchFamily="18" charset="0"/>
              </a:rPr>
              <a:t>battles </a:t>
            </a:r>
            <a:r>
              <a:rPr lang="en-US" sz="1600" dirty="0" smtClean="0">
                <a:latin typeface="Baskerville Old Face" pitchFamily="18" charset="0"/>
              </a:rPr>
              <a:t>to come, but the</a:t>
            </a:r>
          </a:p>
          <a:p>
            <a:pPr marL="0" indent="0">
              <a:buNone/>
            </a:pPr>
            <a:r>
              <a:rPr lang="en-US" sz="1600" dirty="0">
                <a:latin typeface="Baskerville Old Face" pitchFamily="18" charset="0"/>
              </a:rPr>
              <a:t>p</a:t>
            </a:r>
            <a:r>
              <a:rPr lang="en-US" sz="1600" dirty="0" smtClean="0">
                <a:latin typeface="Baskerville Old Face" pitchFamily="18" charset="0"/>
              </a:rPr>
              <a:t>opulation was definitely not used to 3,500 casualties in one </a:t>
            </a:r>
          </a:p>
          <a:p>
            <a:pPr marL="0" indent="0">
              <a:buNone/>
            </a:pPr>
            <a:r>
              <a:rPr lang="en-US" sz="1600" dirty="0">
                <a:latin typeface="Baskerville Old Face" pitchFamily="18" charset="0"/>
              </a:rPr>
              <a:t>b</a:t>
            </a:r>
            <a:r>
              <a:rPr lang="en-US" sz="1600" dirty="0" smtClean="0">
                <a:latin typeface="Baskerville Old Face" pitchFamily="18" charset="0"/>
              </a:rPr>
              <a:t>attle!! After the battle of Manassas, there was more bloodshed to come………</a:t>
            </a:r>
          </a:p>
          <a:p>
            <a:pPr marL="0" indent="0">
              <a:buNone/>
            </a:pPr>
            <a:endParaRPr lang="en-US" sz="1600" dirty="0" smtClean="0">
              <a:latin typeface="Baskerville Old Face" pitchFamily="18" charset="0"/>
            </a:endParaRPr>
          </a:p>
          <a:p>
            <a:pPr marL="0" indent="0">
              <a:buNone/>
            </a:pPr>
            <a:endParaRPr lang="en-US" sz="2000" dirty="0" smtClean="0">
              <a:latin typeface="Baskerville Old Face" pitchFamily="18" charset="0"/>
            </a:endParaRPr>
          </a:p>
          <a:p>
            <a:pPr marL="0" indent="0">
              <a:buNone/>
            </a:pPr>
            <a:endParaRPr lang="en-US" sz="2000" dirty="0">
              <a:latin typeface="Baskerville Old Face"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914" y="3048000"/>
            <a:ext cx="3249467"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383650767"/>
      </p:ext>
    </p:extLst>
  </p:cSld>
  <p:clrMapOvr>
    <a:masterClrMapping/>
  </p:clrMapOvr>
  <mc:AlternateContent xmlns:mc="http://schemas.openxmlformats.org/markup-compatibility/2006">
    <mc:Choice xmlns:p14="http://schemas.microsoft.com/office/powerpoint/2010/main" Requires="p14">
      <p:transition spd="slow" p14:dur="1400">
        <p14:doors dir="vert"/>
        <p:sndAc>
          <p:stSnd>
            <p:snd r:embed="rId2" name="explode.wav"/>
          </p:stSnd>
        </p:sndAc>
      </p:transition>
    </mc:Choice>
    <mc:Fallback>
      <p:transition spd="slow">
        <p:fade/>
        <p:sndAc>
          <p:stSnd>
            <p:snd r:embed="rId2"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heel(1)">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heel(1)">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heel(1)">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heel(1)">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heel(1)">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wheel(1)">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wheel(1)">
                                      <p:cBhvr>
                                        <p:cTn id="43" dur="2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wheel(1)">
                                      <p:cBhvr>
                                        <p:cTn id="48" dur="20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wheel(1)">
                                      <p:cBhvr>
                                        <p:cTn id="53" dur="20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wheel(1)">
                                      <p:cBhvr>
                                        <p:cTn id="58" dur="2000"/>
                                        <p:tgtEl>
                                          <p:spTgt spid="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wheel(1)">
                                      <p:cBhvr>
                                        <p:cTn id="63" dur="2000"/>
                                        <p:tgtEl>
                                          <p:spTgt spid="3">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Effect transition="in" filter="wheel(1)">
                                      <p:cBhvr>
                                        <p:cTn id="68" dur="2000"/>
                                        <p:tgtEl>
                                          <p:spTgt spid="3">
                                            <p:txEl>
                                              <p:pRg st="11" end="1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1" presetClass="entr" presetSubtype="1"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Effect transition="in" filter="wheel(1)">
                                      <p:cBhvr>
                                        <p:cTn id="73" dur="2000"/>
                                        <p:tgtEl>
                                          <p:spTgt spid="3">
                                            <p:txEl>
                                              <p:pRg st="12" end="12"/>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6" presetClass="entr" presetSubtype="21" fill="hold" nodeType="clickEffect">
                                  <p:stCondLst>
                                    <p:cond delay="0"/>
                                  </p:stCondLst>
                                  <p:childTnLst>
                                    <p:set>
                                      <p:cBhvr>
                                        <p:cTn id="77" dur="1" fill="hold">
                                          <p:stCondLst>
                                            <p:cond delay="0"/>
                                          </p:stCondLst>
                                        </p:cTn>
                                        <p:tgtEl>
                                          <p:spTgt spid="1026"/>
                                        </p:tgtEl>
                                        <p:attrNameLst>
                                          <p:attrName>style.visibility</p:attrName>
                                        </p:attrNameLst>
                                      </p:cBhvr>
                                      <p:to>
                                        <p:strVal val="visible"/>
                                      </p:to>
                                    </p:set>
                                    <p:animEffect transition="in" filter="barn(inVertical)">
                                      <p:cBhvr>
                                        <p:cTn id="78"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lgerian" pitchFamily="82" charset="0"/>
              </a:rPr>
              <a:t>Opening Major Battles of the Western Front</a:t>
            </a:r>
            <a:endParaRPr lang="en-US" dirty="0">
              <a:latin typeface="Algerian" pitchFamily="82" charset="0"/>
            </a:endParaRPr>
          </a:p>
        </p:txBody>
      </p:sp>
      <p:sp>
        <p:nvSpPr>
          <p:cNvPr id="3" name="Content Placeholder 2"/>
          <p:cNvSpPr>
            <a:spLocks noGrp="1"/>
          </p:cNvSpPr>
          <p:nvPr>
            <p:ph idx="1"/>
          </p:nvPr>
        </p:nvSpPr>
        <p:spPr>
          <a:xfrm>
            <a:off x="0" y="1371600"/>
            <a:ext cx="9144000" cy="5486400"/>
          </a:xfrm>
        </p:spPr>
        <p:txBody>
          <a:bodyPr>
            <a:normAutofit/>
          </a:bodyPr>
          <a:lstStyle/>
          <a:p>
            <a:pPr marL="0" indent="0">
              <a:buNone/>
            </a:pPr>
            <a:r>
              <a:rPr lang="en-US" dirty="0" smtClean="0">
                <a:latin typeface="Baskerville Old Face" pitchFamily="18" charset="0"/>
              </a:rPr>
              <a:t>Forts Henry and </a:t>
            </a:r>
            <a:r>
              <a:rPr lang="en-US" dirty="0" err="1" smtClean="0">
                <a:latin typeface="Baskerville Old Face" pitchFamily="18" charset="0"/>
              </a:rPr>
              <a:t>Donelson</a:t>
            </a:r>
            <a:r>
              <a:rPr lang="en-US" dirty="0" smtClean="0">
                <a:latin typeface="Baskerville Old Face" pitchFamily="18" charset="0"/>
              </a:rPr>
              <a:t>- </a:t>
            </a:r>
            <a:r>
              <a:rPr lang="en-US" sz="1400" dirty="0" smtClean="0">
                <a:latin typeface="Baskerville Old Face" pitchFamily="18" charset="0"/>
              </a:rPr>
              <a:t>These were two strategic forts on the western front at the openings of the Tennessee and Cumberland Rivers. Brigadier General Ulysses S. Grant, in charge of the district of Cairo part of the Union Army of Tennessee, captured both forts in February, 1862. He gained lots of fame from these strategic victories.</a:t>
            </a:r>
          </a:p>
          <a:p>
            <a:pPr marL="0" indent="0">
              <a:buNone/>
            </a:pPr>
            <a:r>
              <a:rPr lang="en-US" sz="3600" dirty="0" smtClean="0">
                <a:latin typeface="Baskerville Old Face" pitchFamily="18" charset="0"/>
              </a:rPr>
              <a:t>The Battle of Shiloh- </a:t>
            </a:r>
            <a:r>
              <a:rPr lang="en-US" sz="1400" dirty="0" smtClean="0">
                <a:latin typeface="Baskerville Old Face" pitchFamily="18" charset="0"/>
              </a:rPr>
              <a:t>The Battle of Shiloh was an important  battle that took place in southwest Tennessee, near Shiloh Chapel, April 6-7 1862. Ulysses S. Grant, in charge of the Army of Tennessee, fought the Confederate Army of Mississippi under General Albert S. Johnson. Grant had available reinforcements up the Tennessee River from the Army of the Ohio under General Don Carlos Buell. At first, the Union troops were suffering incredible losses at the </a:t>
            </a:r>
            <a:r>
              <a:rPr lang="en-US" sz="1400" dirty="0">
                <a:latin typeface="Baskerville Old Face" pitchFamily="18" charset="0"/>
              </a:rPr>
              <a:t>hands </a:t>
            </a:r>
            <a:r>
              <a:rPr lang="en-US" sz="1400" dirty="0" smtClean="0">
                <a:latin typeface="Baskerville Old Face" pitchFamily="18" charset="0"/>
              </a:rPr>
              <a:t>of the Confederate Army. On the second day of the Battle General Buell and reinforcements came ashore at Pittsburg Landing. With the new reinforcements, the Union Army pushed back the Confederates into northeast Mississippi/further southwest Tennessee, and in the process the Confederate Commander, General Johnson was killed. It was a victory, but a very costly one indeed…. General Grant was put out of command and stationed at desk work in Washington D.C. </a:t>
            </a:r>
          </a:p>
          <a:p>
            <a:pPr marL="0" indent="0">
              <a:buNone/>
            </a:pPr>
            <a:r>
              <a:rPr lang="en-US" sz="4000" dirty="0" smtClean="0">
                <a:latin typeface="Baskerville Old Face" pitchFamily="18" charset="0"/>
              </a:rPr>
              <a:t>Capture of New Orleans- </a:t>
            </a:r>
            <a:r>
              <a:rPr lang="en-US" sz="1400" dirty="0" smtClean="0">
                <a:latin typeface="Baskerville Old Face" pitchFamily="18" charset="0"/>
              </a:rPr>
              <a:t>The Capture of New Orleans, Louisiana took place in late April/early May 1862 after Shiloh. New Orleans was captured by Naval Admiral David G. Farragut. It was the first major city of the Confederacy captured by Union troops. With this city captured, the Union troops were capturing the Mississippi River from New Orleans in the south, and Memphis in the north. This was an advantage because it allowed the Union troops to cut off the Mississippi from the north and south, cutting the Confederacy in two! The occupation of New Orleans was operated by General Benjamin Butler, who enforced some pretty strict and powerful laws, to quell the harsh criticism from the citizens of New Orleans.</a:t>
            </a:r>
            <a:endParaRPr lang="en-US" sz="4000" dirty="0">
              <a:latin typeface="Baskerville Old Face" pitchFamily="18" charset="0"/>
            </a:endParaRPr>
          </a:p>
        </p:txBody>
      </p:sp>
    </p:spTree>
    <p:extLst>
      <p:ext uri="{BB962C8B-B14F-4D97-AF65-F5344CB8AC3E}">
        <p14:creationId xmlns:p14="http://schemas.microsoft.com/office/powerpoint/2010/main" val="2246415907"/>
      </p:ext>
    </p:extLst>
  </p:cSld>
  <p:clrMapOvr>
    <a:masterClrMapping/>
  </p:clrMapOvr>
  <mc:AlternateContent xmlns:mc="http://schemas.openxmlformats.org/markup-compatibility/2006">
    <mc:Choice xmlns:p14="http://schemas.microsoft.com/office/powerpoint/2010/main" Requires="p14">
      <p:transition spd="slow" p14:dur="1400">
        <p14:doors dir="vert"/>
        <p:sndAc>
          <p:stSnd>
            <p:snd r:embed="rId2" name="bomb.wav"/>
          </p:stSnd>
        </p:sndAc>
      </p:transition>
    </mc:Choice>
    <mc:Fallback>
      <p:transition spd="slow">
        <p:fade/>
        <p:sndAc>
          <p:stSnd>
            <p:snd r:embed="rId2"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lgerian" pitchFamily="82" charset="0"/>
              </a:rPr>
              <a:t>The Peninsula Campaign</a:t>
            </a:r>
            <a:endParaRPr lang="en-US" dirty="0">
              <a:latin typeface="Algerian" pitchFamily="82" charset="0"/>
            </a:endParaRPr>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3091420252"/>
      </p:ext>
    </p:extLst>
  </p:cSld>
  <p:clrMapOvr>
    <a:masterClrMapping/>
  </p:clrMapOvr>
  <mc:AlternateContent xmlns:mc="http://schemas.openxmlformats.org/markup-compatibility/2006">
    <mc:Choice xmlns:p14="http://schemas.microsoft.com/office/powerpoint/2010/main" Requires="p14">
      <p:transition spd="slow" p14:dur="1400">
        <p14:doors dir="vert"/>
        <p:sndAc>
          <p:stSnd>
            <p:snd r:embed="rId2" name="explode.wav"/>
          </p:stSnd>
        </p:sndAc>
      </p:transition>
    </mc:Choice>
    <mc:Fallback>
      <p:transition spd="slow">
        <p:fade/>
        <p:sndAc>
          <p:stSnd>
            <p:snd r:embed="rId2" name="explode.wav"/>
          </p:stSnd>
        </p:sndAc>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1015</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American Civil War</vt:lpstr>
      <vt:lpstr>Secession of States From the Union</vt:lpstr>
      <vt:lpstr>Map of the Union and the Confederacy</vt:lpstr>
      <vt:lpstr>The First Battle of Bull Run</vt:lpstr>
      <vt:lpstr>Opening Major Battles of the Western Front</vt:lpstr>
      <vt:lpstr>The Peninsula Campaign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Civil War</dc:title>
  <dc:creator>Callery</dc:creator>
  <cp:lastModifiedBy>Callery</cp:lastModifiedBy>
  <cp:revision>23</cp:revision>
  <dcterms:created xsi:type="dcterms:W3CDTF">2012-01-20T00:36:59Z</dcterms:created>
  <dcterms:modified xsi:type="dcterms:W3CDTF">2012-01-23T14:16:46Z</dcterms:modified>
</cp:coreProperties>
</file>